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9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34227AB-3CC7-4EFB-B01A-1D0861E9D783}" type="datetimeFigureOut">
              <a:rPr lang="en-US" smtClean="0"/>
              <a:pPr/>
              <a:t>10/29/2014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9C4D0C-A950-4360-A363-A4E22FE16F0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4227AB-3CC7-4EFB-B01A-1D0861E9D783}" type="datetimeFigureOut">
              <a:rPr lang="en-US" smtClean="0"/>
              <a:pPr/>
              <a:t>10/29/2014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9C4D0C-A950-4360-A363-A4E22FE16F0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4227AB-3CC7-4EFB-B01A-1D0861E9D783}" type="datetimeFigureOut">
              <a:rPr lang="en-US" smtClean="0"/>
              <a:pPr/>
              <a:t>10/29/2014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9C4D0C-A950-4360-A363-A4E22FE16F0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4227AB-3CC7-4EFB-B01A-1D0861E9D783}" type="datetimeFigureOut">
              <a:rPr lang="en-US" smtClean="0"/>
              <a:pPr/>
              <a:t>10/29/2014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9C4D0C-A950-4360-A363-A4E22FE16F0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34227AB-3CC7-4EFB-B01A-1D0861E9D783}" type="datetimeFigureOut">
              <a:rPr lang="en-US" smtClean="0"/>
              <a:pPr/>
              <a:t>10/29/2014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9C4D0C-A950-4360-A363-A4E22FE16F0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34227AB-3CC7-4EFB-B01A-1D0861E9D783}" type="datetimeFigureOut">
              <a:rPr lang="en-US" smtClean="0"/>
              <a:pPr/>
              <a:t>10/29/2014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9C4D0C-A950-4360-A363-A4E22FE16F0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34227AB-3CC7-4EFB-B01A-1D0861E9D783}" type="datetimeFigureOut">
              <a:rPr lang="en-US" smtClean="0"/>
              <a:pPr/>
              <a:t>10/29/2014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B9C4D0C-A950-4360-A363-A4E22FE16F0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34227AB-3CC7-4EFB-B01A-1D0861E9D783}" type="datetimeFigureOut">
              <a:rPr lang="en-US" smtClean="0"/>
              <a:pPr/>
              <a:t>10/29/2014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9C4D0C-A950-4360-A363-A4E22FE16F0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4227AB-3CC7-4EFB-B01A-1D0861E9D783}" type="datetimeFigureOut">
              <a:rPr lang="en-US" smtClean="0"/>
              <a:pPr/>
              <a:t>10/29/2014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B9C4D0C-A950-4360-A363-A4E22FE16F0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4227AB-3CC7-4EFB-B01A-1D0861E9D783}" type="datetimeFigureOut">
              <a:rPr lang="en-US" smtClean="0"/>
              <a:pPr/>
              <a:t>10/29/2014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9C4D0C-A950-4360-A363-A4E22FE16F0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4227AB-3CC7-4EFB-B01A-1D0861E9D783}" type="datetimeFigureOut">
              <a:rPr lang="en-US" smtClean="0"/>
              <a:pPr/>
              <a:t>10/29/2014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9C4D0C-A950-4360-A363-A4E22FE16F0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4227AB-3CC7-4EFB-B01A-1D0861E9D783}" type="datetimeFigureOut">
              <a:rPr lang="en-US" smtClean="0"/>
              <a:pPr/>
              <a:t>10/29/2014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9C4D0C-A950-4360-A363-A4E22FE16F0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6477000"/>
            <a:ext cx="9144000" cy="381000"/>
          </a:xfrm>
          <a:prstGeom prst="rect">
            <a:avLst/>
          </a:prstGeom>
          <a:gradFill rotWithShape="0">
            <a:gsLst>
              <a:gs pos="0">
                <a:srgbClr val="FFFF00"/>
              </a:gs>
              <a:gs pos="50000">
                <a:srgbClr val="0000FF"/>
              </a:gs>
              <a:gs pos="100000">
                <a:srgbClr val="FFFF00"/>
              </a:gs>
            </a:gsLst>
            <a:lin ang="5400000" scaled="1"/>
          </a:gradFill>
          <a:ln w="9525">
            <a:solidFill>
              <a:schemeClr val="tx1"/>
            </a:solidFill>
            <a:miter lim="800000"/>
            <a:headEnd/>
            <a:tailEnd/>
          </a:ln>
        </p:spPr>
        <p:txBody>
          <a:bodyPr wrap="none" anchor="ctr"/>
          <a:lstStyle/>
          <a:p>
            <a:pPr algn="ctr" eaLnBrk="1" hangingPunct="1"/>
            <a:r>
              <a:rPr lang="en-US" sz="2400" b="1" dirty="0" smtClean="0">
                <a:solidFill>
                  <a:schemeClr val="bg1"/>
                </a:solidFill>
              </a:rPr>
              <a:t>LEADERSHIP INSTITUTE</a:t>
            </a:r>
            <a:endParaRPr lang="en-US" sz="2400" b="1" dirty="0">
              <a:solidFill>
                <a:schemeClr val="bg1"/>
              </a:solidFill>
            </a:endParaRPr>
          </a:p>
        </p:txBody>
      </p:sp>
      <p:sp>
        <p:nvSpPr>
          <p:cNvPr id="5" name="Rectangle 4"/>
          <p:cNvSpPr>
            <a:spLocks noChangeArrowheads="1"/>
          </p:cNvSpPr>
          <p:nvPr/>
        </p:nvSpPr>
        <p:spPr bwMode="auto">
          <a:xfrm>
            <a:off x="0" y="0"/>
            <a:ext cx="9144000" cy="381000"/>
          </a:xfrm>
          <a:prstGeom prst="rect">
            <a:avLst/>
          </a:prstGeom>
          <a:gradFill rotWithShape="0">
            <a:gsLst>
              <a:gs pos="0">
                <a:srgbClr val="FFFF00"/>
              </a:gs>
              <a:gs pos="50000">
                <a:srgbClr val="0000FF"/>
              </a:gs>
              <a:gs pos="100000">
                <a:srgbClr val="FFFF00"/>
              </a:gs>
            </a:gsLst>
            <a:lin ang="5400000" scaled="1"/>
          </a:gradFill>
          <a:ln w="9525">
            <a:solidFill>
              <a:schemeClr val="tx1"/>
            </a:solidFill>
            <a:miter lim="800000"/>
            <a:headEnd/>
            <a:tailEnd/>
          </a:ln>
        </p:spPr>
        <p:txBody>
          <a:bodyPr wrap="none" anchor="ctr"/>
          <a:lstStyle/>
          <a:p>
            <a:pPr algn="ctr" eaLnBrk="1" hangingPunct="1"/>
            <a:r>
              <a:rPr lang="en-US" sz="2400" b="1" dirty="0" smtClean="0">
                <a:solidFill>
                  <a:schemeClr val="bg1"/>
                </a:solidFill>
              </a:rPr>
              <a:t>JOSEPH MEYINSSE TEACHER</a:t>
            </a:r>
            <a:endParaRPr lang="en-US" sz="2400" b="1" dirty="0">
              <a:solidFill>
                <a:schemeClr val="bg1"/>
              </a:solidFill>
            </a:endParaRPr>
          </a:p>
        </p:txBody>
      </p:sp>
      <p:sp>
        <p:nvSpPr>
          <p:cNvPr id="6" name="Rectangle 5"/>
          <p:cNvSpPr>
            <a:spLocks noChangeArrowheads="1"/>
          </p:cNvSpPr>
          <p:nvPr/>
        </p:nvSpPr>
        <p:spPr bwMode="auto">
          <a:xfrm>
            <a:off x="0" y="381000"/>
            <a:ext cx="228600" cy="6096000"/>
          </a:xfrm>
          <a:prstGeom prst="rect">
            <a:avLst/>
          </a:prstGeom>
          <a:gradFill rotWithShape="0">
            <a:gsLst>
              <a:gs pos="0">
                <a:srgbClr val="0000FF"/>
              </a:gs>
              <a:gs pos="50000">
                <a:srgbClr val="FFFF00"/>
              </a:gs>
              <a:gs pos="100000">
                <a:srgbClr val="0000FF"/>
              </a:gs>
            </a:gsLst>
            <a:lin ang="5400000" scaled="1"/>
          </a:gradFill>
          <a:ln w="9525">
            <a:solidFill>
              <a:schemeClr val="tx1"/>
            </a:solidFill>
            <a:miter lim="800000"/>
            <a:headEnd/>
            <a:tailEnd/>
          </a:ln>
        </p:spPr>
        <p:txBody>
          <a:bodyPr wrap="none" anchor="ctr"/>
          <a:lstStyle/>
          <a:p>
            <a:endParaRPr lang="en-US"/>
          </a:p>
        </p:txBody>
      </p:sp>
      <p:sp>
        <p:nvSpPr>
          <p:cNvPr id="7" name="Rectangle 5"/>
          <p:cNvSpPr>
            <a:spLocks noChangeArrowheads="1"/>
          </p:cNvSpPr>
          <p:nvPr/>
        </p:nvSpPr>
        <p:spPr bwMode="auto">
          <a:xfrm>
            <a:off x="8915400" y="381000"/>
            <a:ext cx="228600" cy="6096000"/>
          </a:xfrm>
          <a:prstGeom prst="rect">
            <a:avLst/>
          </a:prstGeom>
          <a:gradFill rotWithShape="0">
            <a:gsLst>
              <a:gs pos="0">
                <a:srgbClr val="0000FF"/>
              </a:gs>
              <a:gs pos="50000">
                <a:srgbClr val="FFFF00"/>
              </a:gs>
              <a:gs pos="100000">
                <a:srgbClr val="0000FF"/>
              </a:gs>
            </a:gsLst>
            <a:lin ang="5400000" scaled="1"/>
          </a:gradFill>
          <a:ln w="9525">
            <a:solidFill>
              <a:schemeClr val="tx1"/>
            </a:solidFill>
            <a:miter lim="800000"/>
            <a:headEnd/>
            <a:tailEnd/>
          </a:ln>
        </p:spPr>
        <p:txBody>
          <a:bodyPr wrap="none" anchor="ctr"/>
          <a:lstStyle/>
          <a:p>
            <a:endParaRPr lang="en-US"/>
          </a:p>
        </p:txBody>
      </p:sp>
      <p:sp>
        <p:nvSpPr>
          <p:cNvPr id="12" name="Rectangle 11"/>
          <p:cNvSpPr/>
          <p:nvPr/>
        </p:nvSpPr>
        <p:spPr>
          <a:xfrm>
            <a:off x="838200" y="914400"/>
            <a:ext cx="7620000" cy="5016758"/>
          </a:xfrm>
          <a:prstGeom prst="rect">
            <a:avLst/>
          </a:prstGeom>
        </p:spPr>
        <p:txBody>
          <a:bodyPr wrap="square">
            <a:spAutoFit/>
          </a:bodyPr>
          <a:lstStyle/>
          <a:p>
            <a:pPr lvl="0" fontAlgn="base">
              <a:spcBef>
                <a:spcPct val="0"/>
              </a:spcBef>
              <a:spcAft>
                <a:spcPct val="0"/>
              </a:spcAft>
            </a:pPr>
            <a:r>
              <a:rPr kumimoji="0" lang="en-US" sz="2000" b="1" i="0" u="none" strike="noStrike" cap="none" normalizeH="0" baseline="0" dirty="0" smtClean="0">
                <a:ln>
                  <a:noFill/>
                </a:ln>
                <a:solidFill>
                  <a:schemeClr val="tx1"/>
                </a:solidFill>
                <a:effectLst/>
                <a:ea typeface="Calibri" pitchFamily="34" charset="0"/>
                <a:cs typeface="Times New Roman" pitchFamily="18" charset="0"/>
              </a:rPr>
              <a:t>Melissa Durham</a:t>
            </a:r>
            <a:endParaRPr kumimoji="0" lang="en-US" sz="2000" b="0" i="0" u="none" strike="noStrike" cap="none" normalizeH="0" baseline="0" dirty="0" smtClean="0">
              <a:ln>
                <a:noFill/>
              </a:ln>
              <a:solidFill>
                <a:schemeClr val="tx1"/>
              </a:solidFill>
              <a:effectLst/>
              <a:cs typeface="Arial" pitchFamily="34" charset="0"/>
            </a:endParaRPr>
          </a:p>
          <a:p>
            <a:pPr lvl="0" eaLnBrk="0" fontAlgn="base" hangingPunct="0">
              <a:spcBef>
                <a:spcPct val="0"/>
              </a:spcBef>
              <a:spcAft>
                <a:spcPct val="0"/>
              </a:spcAft>
            </a:pPr>
            <a:r>
              <a:rPr kumimoji="0" lang="en-US" sz="2000" b="0" i="0" u="none" strike="noStrike" cap="none" normalizeH="0" baseline="0" smtClean="0">
                <a:ln>
                  <a:noFill/>
                </a:ln>
                <a:solidFill>
                  <a:schemeClr val="tx1"/>
                </a:solidFill>
                <a:effectLst/>
                <a:ea typeface="Calibri" pitchFamily="34" charset="0"/>
                <a:cs typeface="Times New Roman" pitchFamily="18" charset="0"/>
              </a:rPr>
              <a:t>                                  </a:t>
            </a:r>
            <a:r>
              <a:rPr kumimoji="0" lang="en-US" sz="2000" b="0" i="0" u="none" strike="noStrike" cap="none" normalizeH="0" smtClean="0">
                <a:ln>
                  <a:noFill/>
                </a:ln>
                <a:solidFill>
                  <a:schemeClr val="tx1"/>
                </a:solidFill>
                <a:effectLst/>
                <a:ea typeface="Calibri" pitchFamily="34" charset="0"/>
                <a:cs typeface="Times New Roman" pitchFamily="18" charset="0"/>
              </a:rPr>
              <a:t> </a:t>
            </a:r>
            <a:r>
              <a:rPr kumimoji="0" lang="en-US" sz="2000" b="0" i="0" u="none" strike="noStrike" cap="none" normalizeH="0" smtClean="0">
                <a:ln>
                  <a:noFill/>
                </a:ln>
                <a:solidFill>
                  <a:schemeClr val="tx1"/>
                </a:solidFill>
                <a:effectLst/>
                <a:ea typeface="Calibri" pitchFamily="34" charset="0"/>
                <a:cs typeface="Times New Roman" pitchFamily="18" charset="0"/>
              </a:rPr>
              <a:t>                  </a:t>
            </a:r>
            <a:r>
              <a:rPr kumimoji="0" lang="en-US" sz="2000" b="0" i="0" u="none" strike="noStrike" cap="none" normalizeH="0" baseline="0" smtClean="0">
                <a:ln>
                  <a:noFill/>
                </a:ln>
                <a:solidFill>
                  <a:schemeClr val="tx1"/>
                </a:solidFill>
                <a:effectLst/>
                <a:ea typeface="Calibri" pitchFamily="34" charset="0"/>
                <a:cs typeface="Times New Roman" pitchFamily="18" charset="0"/>
              </a:rPr>
              <a:t>Project </a:t>
            </a:r>
            <a:r>
              <a:rPr kumimoji="0" lang="en-US" sz="2000" b="0" i="0" u="none" strike="noStrike" cap="none" normalizeH="0" baseline="0" dirty="0" smtClean="0">
                <a:ln>
                  <a:noFill/>
                </a:ln>
                <a:solidFill>
                  <a:schemeClr val="tx1"/>
                </a:solidFill>
                <a:effectLst/>
                <a:ea typeface="Calibri" pitchFamily="34" charset="0"/>
                <a:cs typeface="Times New Roman" pitchFamily="18" charset="0"/>
              </a:rPr>
              <a:t>MISE</a:t>
            </a:r>
            <a:endParaRPr kumimoji="0" lang="en-US" sz="2000" b="0" i="0" u="none" strike="noStrike" cap="none" normalizeH="0" baseline="0" dirty="0" smtClean="0">
              <a:ln>
                <a:noFill/>
              </a:ln>
              <a:solidFill>
                <a:schemeClr val="tx1"/>
              </a:solidFill>
              <a:effectLst/>
              <a:cs typeface="Arial" pitchFamily="34" charset="0"/>
            </a:endParaRPr>
          </a:p>
          <a:p>
            <a:pPr lvl="0" eaLnBrk="0" fontAlgn="base" hangingPunct="0">
              <a:spcBef>
                <a:spcPct val="0"/>
              </a:spcBef>
              <a:spcAft>
                <a:spcPct val="0"/>
              </a:spcAft>
            </a:pPr>
            <a:r>
              <a:rPr kumimoji="0" lang="en-US" sz="2000" b="0" i="0" u="none" strike="noStrike" cap="none" normalizeH="0" baseline="0" dirty="0" smtClean="0">
                <a:ln>
                  <a:noFill/>
                </a:ln>
                <a:solidFill>
                  <a:schemeClr val="tx1"/>
                </a:solidFill>
                <a:effectLst/>
                <a:ea typeface="Calibri" pitchFamily="34" charset="0"/>
                <a:cs typeface="Times New Roman" pitchFamily="18" charset="0"/>
              </a:rPr>
              <a:t>Often I joke about how MISE ruined me as a Science teacher.  Dr. Young and Ms. </a:t>
            </a:r>
            <a:r>
              <a:rPr kumimoji="0" lang="en-US" sz="2000" b="0" i="0" u="none" strike="noStrike" cap="none" normalizeH="0" baseline="0" dirty="0" err="1" smtClean="0">
                <a:ln>
                  <a:noFill/>
                </a:ln>
                <a:solidFill>
                  <a:schemeClr val="tx1"/>
                </a:solidFill>
                <a:effectLst/>
                <a:ea typeface="Calibri" pitchFamily="34" charset="0"/>
                <a:cs typeface="Times New Roman" pitchFamily="18" charset="0"/>
              </a:rPr>
              <a:t>Shujaa</a:t>
            </a:r>
            <a:r>
              <a:rPr kumimoji="0" lang="en-US" sz="2000" b="0" i="0" u="none" strike="noStrike" cap="none" normalizeH="0" baseline="0" dirty="0" smtClean="0">
                <a:ln>
                  <a:noFill/>
                </a:ln>
                <a:solidFill>
                  <a:schemeClr val="tx1"/>
                </a:solidFill>
                <a:effectLst/>
                <a:ea typeface="Calibri" pitchFamily="34" charset="0"/>
                <a:cs typeface="Times New Roman" pitchFamily="18" charset="0"/>
              </a:rPr>
              <a:t> trained and taught me truly effective ways of teaching my students in the Baton Rouge area.  Using this training has consistently improved scores in all my schools, and least I fail to mention, some of the highest scores in the school. Our students learn best with practical hands on learning.  I wish I could boast and say it’s my knack for education, but the quite the contrary.  It’s by means of Project MISE and the support I’ve received over the years’.  I must mention my success in teaching high school this year.  Ms. </a:t>
            </a:r>
            <a:r>
              <a:rPr kumimoji="0" lang="en-US" sz="2000" b="0" i="0" u="none" strike="noStrike" cap="none" normalizeH="0" baseline="0" dirty="0" err="1" smtClean="0">
                <a:ln>
                  <a:noFill/>
                </a:ln>
                <a:solidFill>
                  <a:schemeClr val="tx1"/>
                </a:solidFill>
                <a:effectLst/>
                <a:ea typeface="Calibri" pitchFamily="34" charset="0"/>
                <a:cs typeface="Times New Roman" pitchFamily="18" charset="0"/>
              </a:rPr>
              <a:t>Shujaa</a:t>
            </a:r>
            <a:r>
              <a:rPr kumimoji="0" lang="en-US" sz="2000" b="0" i="0" u="none" strike="noStrike" cap="none" normalizeH="0" baseline="0" dirty="0" smtClean="0">
                <a:ln>
                  <a:noFill/>
                </a:ln>
                <a:solidFill>
                  <a:schemeClr val="tx1"/>
                </a:solidFill>
                <a:effectLst/>
                <a:ea typeface="Calibri" pitchFamily="34" charset="0"/>
                <a:cs typeface="Times New Roman" pitchFamily="18" charset="0"/>
              </a:rPr>
              <a:t>, Bobbie, has been instrumental to my success at Baker High.  My remedial Math students have grasped Math and Algebra using MISE principles and are even exceeding my goals.  These students will be ready for the end of the year Algebra test thanks to Bobbi and her coaching.</a:t>
            </a:r>
            <a:endParaRPr kumimoji="0" lang="en-US" sz="2000" b="0"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TotalTime>
  <Words>186</Words>
  <Application>Microsoft Office PowerPoint</Application>
  <PresentationFormat>On-screen Show (4:3)</PresentationFormat>
  <Paragraphs>5</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Slide 1</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Joseph Meyinsse</dc:creator>
  <cp:lastModifiedBy>Joseph Meyinsse</cp:lastModifiedBy>
  <cp:revision>7</cp:revision>
  <dcterms:created xsi:type="dcterms:W3CDTF">2014-10-29T21:39:27Z</dcterms:created>
  <dcterms:modified xsi:type="dcterms:W3CDTF">2014-10-29T22:22:05Z</dcterms:modified>
</cp:coreProperties>
</file>