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13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4227AB-3CC7-4EFB-B01A-1D0861E9D783}" type="datetimeFigureOut">
              <a:rPr lang="en-US" smtClean="0"/>
              <a:pPr/>
              <a:t>10/29/2014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9C4D0C-A950-4360-A363-A4E22FE16F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6477000"/>
            <a:ext cx="9144000" cy="381000"/>
          </a:xfrm>
          <a:prstGeom prst="rect">
            <a:avLst/>
          </a:prstGeom>
          <a:gradFill rotWithShape="0">
            <a:gsLst>
              <a:gs pos="0">
                <a:srgbClr val="FFFF00"/>
              </a:gs>
              <a:gs pos="50000">
                <a:srgbClr val="0000FF"/>
              </a:gs>
              <a:gs pos="100000">
                <a:srgbClr val="FFFF00"/>
              </a:gs>
            </a:gsLst>
            <a:lin ang="5400000" scaled="1"/>
          </a:gradFill>
          <a:ln w="9525">
            <a:solidFill>
              <a:schemeClr val="tx1"/>
            </a:solidFill>
            <a:miter lim="800000"/>
            <a:headEnd/>
            <a:tailEnd/>
          </a:ln>
        </p:spPr>
        <p:txBody>
          <a:bodyPr wrap="none" anchor="ctr"/>
          <a:lstStyle/>
          <a:p>
            <a:pPr algn="ctr" eaLnBrk="1" hangingPunct="1"/>
            <a:r>
              <a:rPr lang="en-US" sz="2400" b="1" dirty="0" smtClean="0">
                <a:solidFill>
                  <a:schemeClr val="bg1"/>
                </a:solidFill>
              </a:rPr>
              <a:t>LEADERSHIP INSTITUTE</a:t>
            </a:r>
            <a:endParaRPr lang="en-US" sz="2400" b="1" dirty="0">
              <a:solidFill>
                <a:schemeClr val="bg1"/>
              </a:solidFill>
            </a:endParaRPr>
          </a:p>
        </p:txBody>
      </p:sp>
      <p:sp>
        <p:nvSpPr>
          <p:cNvPr id="5" name="Rectangle 4"/>
          <p:cNvSpPr>
            <a:spLocks noChangeArrowheads="1"/>
          </p:cNvSpPr>
          <p:nvPr/>
        </p:nvSpPr>
        <p:spPr bwMode="auto">
          <a:xfrm>
            <a:off x="0" y="0"/>
            <a:ext cx="9144000" cy="381000"/>
          </a:xfrm>
          <a:prstGeom prst="rect">
            <a:avLst/>
          </a:prstGeom>
          <a:gradFill rotWithShape="0">
            <a:gsLst>
              <a:gs pos="0">
                <a:srgbClr val="FFFF00"/>
              </a:gs>
              <a:gs pos="50000">
                <a:srgbClr val="0000FF"/>
              </a:gs>
              <a:gs pos="100000">
                <a:srgbClr val="FFFF00"/>
              </a:gs>
            </a:gsLst>
            <a:lin ang="5400000" scaled="1"/>
          </a:gradFill>
          <a:ln w="9525">
            <a:solidFill>
              <a:schemeClr val="tx1"/>
            </a:solidFill>
            <a:miter lim="800000"/>
            <a:headEnd/>
            <a:tailEnd/>
          </a:ln>
        </p:spPr>
        <p:txBody>
          <a:bodyPr wrap="none" anchor="ctr"/>
          <a:lstStyle/>
          <a:p>
            <a:pPr algn="ctr" eaLnBrk="1" hangingPunct="1"/>
            <a:r>
              <a:rPr lang="en-US" sz="2400" b="1" dirty="0" smtClean="0">
                <a:solidFill>
                  <a:schemeClr val="bg1"/>
                </a:solidFill>
              </a:rPr>
              <a:t>JOSEPH MEYINSSE TEACHER</a:t>
            </a:r>
            <a:endParaRPr lang="en-US" sz="2400" b="1" dirty="0">
              <a:solidFill>
                <a:schemeClr val="bg1"/>
              </a:solidFill>
            </a:endParaRPr>
          </a:p>
        </p:txBody>
      </p:sp>
      <p:sp>
        <p:nvSpPr>
          <p:cNvPr id="6" name="Rectangle 5"/>
          <p:cNvSpPr>
            <a:spLocks noChangeArrowheads="1"/>
          </p:cNvSpPr>
          <p:nvPr/>
        </p:nvSpPr>
        <p:spPr bwMode="auto">
          <a:xfrm>
            <a:off x="0" y="381000"/>
            <a:ext cx="228600" cy="6096000"/>
          </a:xfrm>
          <a:prstGeom prst="rect">
            <a:avLst/>
          </a:prstGeom>
          <a:gradFill rotWithShape="0">
            <a:gsLst>
              <a:gs pos="0">
                <a:srgbClr val="0000FF"/>
              </a:gs>
              <a:gs pos="50000">
                <a:srgbClr val="FFFF00"/>
              </a:gs>
              <a:gs pos="100000">
                <a:srgbClr val="0000FF"/>
              </a:gs>
            </a:gsLst>
            <a:lin ang="5400000" scaled="1"/>
          </a:gradFill>
          <a:ln w="9525">
            <a:solidFill>
              <a:schemeClr val="tx1"/>
            </a:solidFill>
            <a:miter lim="800000"/>
            <a:headEnd/>
            <a:tailEnd/>
          </a:ln>
        </p:spPr>
        <p:txBody>
          <a:bodyPr wrap="none" anchor="ctr"/>
          <a:lstStyle/>
          <a:p>
            <a:endParaRPr lang="en-US"/>
          </a:p>
        </p:txBody>
      </p:sp>
      <p:sp>
        <p:nvSpPr>
          <p:cNvPr id="7" name="Rectangle 5"/>
          <p:cNvSpPr>
            <a:spLocks noChangeArrowheads="1"/>
          </p:cNvSpPr>
          <p:nvPr/>
        </p:nvSpPr>
        <p:spPr bwMode="auto">
          <a:xfrm>
            <a:off x="8915400" y="381000"/>
            <a:ext cx="228600" cy="6096000"/>
          </a:xfrm>
          <a:prstGeom prst="rect">
            <a:avLst/>
          </a:prstGeom>
          <a:gradFill rotWithShape="0">
            <a:gsLst>
              <a:gs pos="0">
                <a:srgbClr val="0000FF"/>
              </a:gs>
              <a:gs pos="50000">
                <a:srgbClr val="FFFF00"/>
              </a:gs>
              <a:gs pos="100000">
                <a:srgbClr val="0000FF"/>
              </a:gs>
            </a:gsLst>
            <a:lin ang="5400000" scaled="1"/>
          </a:gradFill>
          <a:ln w="9525">
            <a:solidFill>
              <a:schemeClr val="tx1"/>
            </a:solidFill>
            <a:miter lim="800000"/>
            <a:headEnd/>
            <a:tailEnd/>
          </a:ln>
        </p:spPr>
        <p:txBody>
          <a:bodyPr wrap="none" anchor="ctr"/>
          <a:lstStyle/>
          <a:p>
            <a:endParaRPr lang="en-US"/>
          </a:p>
        </p:txBody>
      </p:sp>
      <p:sp>
        <p:nvSpPr>
          <p:cNvPr id="14" name="Rectangle 13"/>
          <p:cNvSpPr/>
          <p:nvPr/>
        </p:nvSpPr>
        <p:spPr>
          <a:xfrm>
            <a:off x="838200" y="914399"/>
            <a:ext cx="7696200" cy="369332"/>
          </a:xfrm>
          <a:prstGeom prst="rect">
            <a:avLst/>
          </a:prstGeom>
        </p:spPr>
        <p:txBody>
          <a:bodyPr wrap="square">
            <a:spAutoFit/>
          </a:bodyPr>
          <a:lstStyle/>
          <a:p>
            <a:pPr lvl="0" fontAlgn="base">
              <a:spcBef>
                <a:spcPct val="0"/>
              </a:spcBef>
              <a:spcAft>
                <a:spcPct val="0"/>
              </a:spcAft>
            </a:pPr>
            <a:endParaRPr lang="en-US" dirty="0">
              <a:cs typeface="Arial" pitchFamily="34" charset="0"/>
            </a:endParaRPr>
          </a:p>
        </p:txBody>
      </p:sp>
      <p:sp>
        <p:nvSpPr>
          <p:cNvPr id="11" name="Rectangle 10"/>
          <p:cNvSpPr/>
          <p:nvPr/>
        </p:nvSpPr>
        <p:spPr>
          <a:xfrm>
            <a:off x="533400" y="990599"/>
            <a:ext cx="8229600" cy="4801314"/>
          </a:xfrm>
          <a:prstGeom prst="rect">
            <a:avLst/>
          </a:prstGeom>
        </p:spPr>
        <p:txBody>
          <a:bodyPr wrap="square">
            <a:spAutoFit/>
          </a:bodyPr>
          <a:lstStyle/>
          <a:p>
            <a:pPr lvl="0" fontAlgn="base">
              <a:spcBef>
                <a:spcPct val="0"/>
              </a:spcBef>
              <a:spcAft>
                <a:spcPct val="0"/>
              </a:spcAft>
            </a:pPr>
            <a:r>
              <a:rPr lang="en-US" b="1" dirty="0" smtClean="0">
                <a:ea typeface="Calibri" pitchFamily="34" charset="0"/>
                <a:cs typeface="Times New Roman" pitchFamily="18" charset="0"/>
              </a:rPr>
              <a:t>Tara Beth </a:t>
            </a:r>
            <a:r>
              <a:rPr lang="en-US" b="1" dirty="0" err="1" smtClean="0">
                <a:ea typeface="Calibri" pitchFamily="34" charset="0"/>
                <a:cs typeface="Times New Roman" pitchFamily="18" charset="0"/>
              </a:rPr>
              <a:t>Hollins</a:t>
            </a:r>
            <a:endParaRPr lang="en-US" dirty="0" smtClean="0">
              <a:cs typeface="Arial" pitchFamily="34" charset="0"/>
            </a:endParaRPr>
          </a:p>
          <a:p>
            <a:pPr lvl="0" eaLnBrk="0" fontAlgn="base" hangingPunct="0">
              <a:spcBef>
                <a:spcPct val="0"/>
              </a:spcBef>
              <a:spcAft>
                <a:spcPct val="0"/>
              </a:spcAft>
            </a:pPr>
            <a:r>
              <a:rPr lang="en-US" smtClean="0">
                <a:ea typeface="Calibri" pitchFamily="34" charset="0"/>
                <a:cs typeface="Times New Roman" pitchFamily="18" charset="0"/>
              </a:rPr>
              <a:t>                  </a:t>
            </a:r>
            <a:r>
              <a:rPr lang="en-US" smtClean="0">
                <a:ea typeface="Calibri" pitchFamily="34" charset="0"/>
                <a:cs typeface="Times New Roman" pitchFamily="18" charset="0"/>
              </a:rPr>
              <a:t>                     </a:t>
            </a:r>
            <a:r>
              <a:rPr lang="en-US" dirty="0" smtClean="0">
                <a:ea typeface="Calibri" pitchFamily="34" charset="0"/>
                <a:cs typeface="Times New Roman" pitchFamily="18" charset="0"/>
              </a:rPr>
              <a:t>My Experience as a MISE/JMTLI Participant</a:t>
            </a:r>
            <a:endParaRPr lang="en-US" dirty="0" smtClean="0">
              <a:cs typeface="Arial" pitchFamily="34" charset="0"/>
            </a:endParaRPr>
          </a:p>
          <a:p>
            <a:pPr lvl="0" eaLnBrk="0" fontAlgn="base" hangingPunct="0">
              <a:spcBef>
                <a:spcPct val="0"/>
              </a:spcBef>
              <a:spcAft>
                <a:spcPct val="0"/>
              </a:spcAft>
            </a:pPr>
            <a:r>
              <a:rPr lang="en-US" dirty="0" smtClean="0">
                <a:ea typeface="Calibri" pitchFamily="34" charset="0"/>
                <a:cs typeface="Times New Roman" pitchFamily="18" charset="0"/>
              </a:rPr>
              <a:t>I am Tara Beth </a:t>
            </a:r>
            <a:r>
              <a:rPr lang="en-US" dirty="0" err="1" smtClean="0">
                <a:ea typeface="Calibri" pitchFamily="34" charset="0"/>
                <a:cs typeface="Times New Roman" pitchFamily="18" charset="0"/>
              </a:rPr>
              <a:t>Hollins</a:t>
            </a:r>
            <a:r>
              <a:rPr lang="en-US" dirty="0" smtClean="0">
                <a:ea typeface="Calibri" pitchFamily="34" charset="0"/>
                <a:cs typeface="Times New Roman" pitchFamily="18" charset="0"/>
              </a:rPr>
              <a:t>, a MISE and JMTLI participant. There truly are not enough words to express how great these entities have been. My experiences with Project MISE and JMTLI have been wonderful. They have been an integral part of my lesson preparation and presentation. Through these entities I have been afforded many opportunities. MISE and JMTLI have created a network of highly qualified educators. We are able to collaborate freely. Through these medium I have learned various teaching strategies. As the facilitators model these strategies they present research and data that support the use of these strategies in the classroom. I am able to differentiate lessons with ease because of the inquiry based learning from MISE and JMTLI. JMTLI provided me with a clearer understanding of Common Core and Next Generation Science Standards. MISE and JMTLI have brought various presenters and authors during our Professional Developments. Through these projects I have been able to experience LSTA, LIGO, NSTA, and The Exploratorium. They have also given me numerous opportunities to present at several conferences. The possibilities and opportunities are truly unlimited through MISE and JMTLI.</a:t>
            </a:r>
            <a:endParaRPr lang="en-US" dirty="0" smtClean="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220</Words>
  <Application>Microsoft Office PowerPoint</Application>
  <PresentationFormat>On-screen Show (4:3)</PresentationFormat>
  <Paragraphs>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Joseph Meyinsse</dc:creator>
  <cp:lastModifiedBy>Joseph Meyinsse</cp:lastModifiedBy>
  <cp:revision>12</cp:revision>
  <dcterms:created xsi:type="dcterms:W3CDTF">2014-10-29T21:39:27Z</dcterms:created>
  <dcterms:modified xsi:type="dcterms:W3CDTF">2014-10-29T22:04:10Z</dcterms:modified>
</cp:coreProperties>
</file>