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13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4227AB-3CC7-4EFB-B01A-1D0861E9D783}" type="datetimeFigureOut">
              <a:rPr lang="en-US" smtClean="0"/>
              <a:pPr/>
              <a:t>10/29/2014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9C4D0C-A950-4360-A363-A4E22FE16F0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4227AB-3CC7-4EFB-B01A-1D0861E9D783}" type="datetimeFigureOut">
              <a:rPr lang="en-US" smtClean="0"/>
              <a:pPr/>
              <a:t>10/29/2014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9C4D0C-A950-4360-A363-A4E22FE16F0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6477000"/>
            <a:ext cx="9144000" cy="381000"/>
          </a:xfrm>
          <a:prstGeom prst="rect">
            <a:avLst/>
          </a:prstGeom>
          <a:gradFill rotWithShape="0">
            <a:gsLst>
              <a:gs pos="0">
                <a:srgbClr val="FFFF00"/>
              </a:gs>
              <a:gs pos="50000">
                <a:srgbClr val="0000FF"/>
              </a:gs>
              <a:gs pos="100000">
                <a:srgbClr val="FFFF00"/>
              </a:gs>
            </a:gsLst>
            <a:lin ang="5400000" scaled="1"/>
          </a:gradFill>
          <a:ln w="9525">
            <a:solidFill>
              <a:schemeClr val="tx1"/>
            </a:solidFill>
            <a:miter lim="800000"/>
            <a:headEnd/>
            <a:tailEnd/>
          </a:ln>
        </p:spPr>
        <p:txBody>
          <a:bodyPr wrap="none" anchor="ctr"/>
          <a:lstStyle/>
          <a:p>
            <a:pPr algn="ctr" eaLnBrk="1" hangingPunct="1"/>
            <a:r>
              <a:rPr lang="en-US" sz="2400" b="1" dirty="0" smtClean="0">
                <a:solidFill>
                  <a:schemeClr val="bg1"/>
                </a:solidFill>
              </a:rPr>
              <a:t>LEADERSHIP INSTITUTE</a:t>
            </a:r>
            <a:endParaRPr lang="en-US" sz="2400" b="1" dirty="0">
              <a:solidFill>
                <a:schemeClr val="bg1"/>
              </a:solidFill>
            </a:endParaRPr>
          </a:p>
        </p:txBody>
      </p:sp>
      <p:sp>
        <p:nvSpPr>
          <p:cNvPr id="5" name="Rectangle 4"/>
          <p:cNvSpPr>
            <a:spLocks noChangeArrowheads="1"/>
          </p:cNvSpPr>
          <p:nvPr/>
        </p:nvSpPr>
        <p:spPr bwMode="auto">
          <a:xfrm>
            <a:off x="0" y="0"/>
            <a:ext cx="9144000" cy="381000"/>
          </a:xfrm>
          <a:prstGeom prst="rect">
            <a:avLst/>
          </a:prstGeom>
          <a:gradFill rotWithShape="0">
            <a:gsLst>
              <a:gs pos="0">
                <a:srgbClr val="FFFF00"/>
              </a:gs>
              <a:gs pos="50000">
                <a:srgbClr val="0000FF"/>
              </a:gs>
              <a:gs pos="100000">
                <a:srgbClr val="FFFF00"/>
              </a:gs>
            </a:gsLst>
            <a:lin ang="5400000" scaled="1"/>
          </a:gradFill>
          <a:ln w="9525">
            <a:solidFill>
              <a:schemeClr val="tx1"/>
            </a:solidFill>
            <a:miter lim="800000"/>
            <a:headEnd/>
            <a:tailEnd/>
          </a:ln>
        </p:spPr>
        <p:txBody>
          <a:bodyPr wrap="none" anchor="ctr"/>
          <a:lstStyle/>
          <a:p>
            <a:pPr algn="ctr" eaLnBrk="1" hangingPunct="1"/>
            <a:r>
              <a:rPr lang="en-US" sz="2400" b="1" dirty="0" smtClean="0">
                <a:solidFill>
                  <a:schemeClr val="bg1"/>
                </a:solidFill>
              </a:rPr>
              <a:t>JOSEPH MEYINSSE TEACHER</a:t>
            </a:r>
            <a:endParaRPr lang="en-US" sz="2400" b="1" dirty="0">
              <a:solidFill>
                <a:schemeClr val="bg1"/>
              </a:solidFill>
            </a:endParaRPr>
          </a:p>
        </p:txBody>
      </p:sp>
      <p:sp>
        <p:nvSpPr>
          <p:cNvPr id="6" name="Rectangle 5"/>
          <p:cNvSpPr>
            <a:spLocks noChangeArrowheads="1"/>
          </p:cNvSpPr>
          <p:nvPr/>
        </p:nvSpPr>
        <p:spPr bwMode="auto">
          <a:xfrm>
            <a:off x="0" y="381000"/>
            <a:ext cx="228600" cy="6096000"/>
          </a:xfrm>
          <a:prstGeom prst="rect">
            <a:avLst/>
          </a:prstGeom>
          <a:gradFill rotWithShape="0">
            <a:gsLst>
              <a:gs pos="0">
                <a:srgbClr val="0000FF"/>
              </a:gs>
              <a:gs pos="50000">
                <a:srgbClr val="FFFF00"/>
              </a:gs>
              <a:gs pos="100000">
                <a:srgbClr val="0000FF"/>
              </a:gs>
            </a:gsLst>
            <a:lin ang="5400000" scaled="1"/>
          </a:gradFill>
          <a:ln w="9525">
            <a:solidFill>
              <a:schemeClr val="tx1"/>
            </a:solidFill>
            <a:miter lim="800000"/>
            <a:headEnd/>
            <a:tailEnd/>
          </a:ln>
        </p:spPr>
        <p:txBody>
          <a:bodyPr wrap="none" anchor="ctr"/>
          <a:lstStyle/>
          <a:p>
            <a:endParaRPr lang="en-US"/>
          </a:p>
        </p:txBody>
      </p:sp>
      <p:sp>
        <p:nvSpPr>
          <p:cNvPr id="7" name="Rectangle 5"/>
          <p:cNvSpPr>
            <a:spLocks noChangeArrowheads="1"/>
          </p:cNvSpPr>
          <p:nvPr/>
        </p:nvSpPr>
        <p:spPr bwMode="auto">
          <a:xfrm>
            <a:off x="8915400" y="381000"/>
            <a:ext cx="228600" cy="6096000"/>
          </a:xfrm>
          <a:prstGeom prst="rect">
            <a:avLst/>
          </a:prstGeom>
          <a:gradFill rotWithShape="0">
            <a:gsLst>
              <a:gs pos="0">
                <a:srgbClr val="0000FF"/>
              </a:gs>
              <a:gs pos="50000">
                <a:srgbClr val="FFFF00"/>
              </a:gs>
              <a:gs pos="100000">
                <a:srgbClr val="0000FF"/>
              </a:gs>
            </a:gsLst>
            <a:lin ang="5400000" scaled="1"/>
          </a:gradFill>
          <a:ln w="9525">
            <a:solidFill>
              <a:schemeClr val="tx1"/>
            </a:solidFill>
            <a:miter lim="800000"/>
            <a:headEnd/>
            <a:tailEnd/>
          </a:ln>
        </p:spPr>
        <p:txBody>
          <a:bodyPr wrap="none" anchor="ctr"/>
          <a:lstStyle/>
          <a:p>
            <a:endParaRPr lang="en-US"/>
          </a:p>
        </p:txBody>
      </p:sp>
      <p:sp>
        <p:nvSpPr>
          <p:cNvPr id="14" name="Rectangle 13"/>
          <p:cNvSpPr/>
          <p:nvPr/>
        </p:nvSpPr>
        <p:spPr>
          <a:xfrm>
            <a:off x="838200" y="914399"/>
            <a:ext cx="7696200" cy="369332"/>
          </a:xfrm>
          <a:prstGeom prst="rect">
            <a:avLst/>
          </a:prstGeom>
        </p:spPr>
        <p:txBody>
          <a:bodyPr wrap="square">
            <a:spAutoFit/>
          </a:bodyPr>
          <a:lstStyle/>
          <a:p>
            <a:pPr lvl="0" fontAlgn="base">
              <a:spcBef>
                <a:spcPct val="0"/>
              </a:spcBef>
              <a:spcAft>
                <a:spcPct val="0"/>
              </a:spcAft>
            </a:pPr>
            <a:endParaRPr lang="en-US" dirty="0">
              <a:cs typeface="Arial" pitchFamily="34" charset="0"/>
            </a:endParaRPr>
          </a:p>
        </p:txBody>
      </p:sp>
      <p:sp>
        <p:nvSpPr>
          <p:cNvPr id="1025" name="Rectangle 1"/>
          <p:cNvSpPr>
            <a:spLocks noChangeArrowheads="1"/>
          </p:cNvSpPr>
          <p:nvPr/>
        </p:nvSpPr>
        <p:spPr bwMode="auto">
          <a:xfrm>
            <a:off x="685800" y="1026434"/>
            <a:ext cx="7848600"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Lucida Sans Unicode" pitchFamily="34" charset="0"/>
                <a:ea typeface="Calibri" pitchFamily="34" charset="0"/>
                <a:cs typeface="Lucida Sans Unicode" pitchFamily="34" charset="0"/>
              </a:rPr>
              <a:t>Shelis</a:t>
            </a:r>
            <a:r>
              <a:rPr kumimoji="0" lang="en-US" sz="2000" b="1" i="0" u="none" strike="noStrike" cap="none" normalizeH="0" baseline="0" dirty="0" smtClean="0">
                <a:ln>
                  <a:noFill/>
                </a:ln>
                <a:solidFill>
                  <a:schemeClr val="tx1"/>
                </a:solidFill>
                <a:effectLst/>
                <a:latin typeface="Lucida Sans Unicode" pitchFamily="34" charset="0"/>
                <a:ea typeface="Calibri" pitchFamily="34" charset="0"/>
                <a:cs typeface="Lucida Sans Unicode" pitchFamily="34" charset="0"/>
              </a:rPr>
              <a:t> C. Jones</a:t>
            </a:r>
            <a:endParaRPr kumimoji="0" lang="en-US" sz="2000" b="0" i="0" u="none" strike="noStrike" cap="none" normalizeH="0" baseline="0" dirty="0" smtClean="0">
              <a:ln>
                <a:noFill/>
              </a:ln>
              <a:solidFill>
                <a:schemeClr val="tx1"/>
              </a:solidFill>
              <a:effectLst/>
              <a:latin typeface="Lucida Sans Unicode" pitchFamily="34" charset="0"/>
              <a:cs typeface="Lucida Sans Unicode"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Lucida Sans Unicode" pitchFamily="34" charset="0"/>
                <a:ea typeface="Calibri" pitchFamily="34" charset="0"/>
                <a:cs typeface="Lucida Sans Unicode" pitchFamily="34" charset="0"/>
              </a:rPr>
              <a:t>        “My Experience as a Project MISE/JMTLI Participant”</a:t>
            </a:r>
            <a:endParaRPr kumimoji="0" lang="en-US" sz="2000" b="0" i="0" u="none" strike="noStrike" cap="none" normalizeH="0" baseline="0" dirty="0" smtClean="0">
              <a:ln>
                <a:noFill/>
              </a:ln>
              <a:solidFill>
                <a:schemeClr val="tx1"/>
              </a:solidFill>
              <a:effectLst/>
              <a:latin typeface="Lucida Sans Unicode" pitchFamily="34" charset="0"/>
              <a:cs typeface="Lucida Sans Unicode"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Lucida Sans Unicode" pitchFamily="34" charset="0"/>
                <a:ea typeface="Calibri" pitchFamily="34" charset="0"/>
                <a:cs typeface="Lucida Sans Unicode" pitchFamily="34" charset="0"/>
              </a:rPr>
              <a:t>My experience as a Project MISE/JMTLI participant has had a valuable impact on my teaching style.  Prior to the program I would rely heavily on the textbook.  I would only do hands-on activities when it was convenient for me.  I felt as though I needed to be in control of my student’s learning at all times.  Needless to say, all of that has changed.  I learned through the projects and institutes how to use the 5E model to engage the students and allow them to explore. Engagement, excitement, and achievement have all increased in my classroom.  The experience has been very positive for me and my students.</a:t>
            </a:r>
            <a:endParaRPr kumimoji="0" lang="en-US" sz="2000" b="0" i="0" u="none" strike="noStrike" cap="none" normalizeH="0" baseline="0" dirty="0" smtClean="0">
              <a:ln>
                <a:noFill/>
              </a:ln>
              <a:solidFill>
                <a:schemeClr val="tx1"/>
              </a:solidFill>
              <a:effectLst/>
              <a:latin typeface="Lucida Sans Unicode" pitchFamily="34" charset="0"/>
              <a:cs typeface="Lucida Sans Unicode"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137</Words>
  <Application>Microsoft Office PowerPoint</Application>
  <PresentationFormat>On-screen Show (4:3)</PresentationFormat>
  <Paragraphs>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Joseph Meyinsse</dc:creator>
  <cp:lastModifiedBy>Joseph Meyinsse</cp:lastModifiedBy>
  <cp:revision>13</cp:revision>
  <dcterms:created xsi:type="dcterms:W3CDTF">2014-10-29T21:39:27Z</dcterms:created>
  <dcterms:modified xsi:type="dcterms:W3CDTF">2014-10-29T22:07:55Z</dcterms:modified>
</cp:coreProperties>
</file>